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Now activate the prototype!</a:t>
            </a:r>
          </a:p>
        </p:txBody>
      </p:sp>
      <p:pic>
        <p:nvPicPr>
          <p:cNvPr id="3" name="Picture Placeholder 2" descr="g-intro4c-protobject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Your </a:t>
            </a:r>
            <a:r>
              <a:rPr sz="1400" b="1"/>
              <a:t>LED lamp</a:t>
            </a:r>
            <a:r>
              <a:rPr sz="1400"/>
              <a:t> should </a:t>
            </a:r>
            <a:r>
              <a:rPr sz="1400" b="1"/>
              <a:t>turn on</a:t>
            </a:r>
            <a:r>
              <a:rPr sz="1400"/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You've mastered turning the lamp on. What's the next logical step? How would you turn it off?</a:t>
            </a:r>
          </a:p>
          <a:p>
            <a:r>
              <a:rPr sz="1400"/>
              <a:t>Have you tried adding the </a:t>
            </a:r>
            <a:r>
              <a:rPr sz="1400" b="1"/>
              <a:t>TURN OFF</a:t>
            </a:r>
            <a:r>
              <a:rPr sz="1400"/>
              <a:t> block right after the first one?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Light Up an 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Take your very first step into the world of coding by learning the magic of block programming.</a:t>
            </a:r>
          </a:p>
        </p:txBody>
      </p:sp>
      <p:pic>
        <p:nvPicPr>
          <p:cNvPr id="4" name="Picture Placeholder 3" descr="01.lampara-le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1_led_lamp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Programming?</a:t>
            </a:r>
          </a:p>
        </p:txBody>
      </p:sp>
      <p:pic>
        <p:nvPicPr>
          <p:cNvPr id="3" name="Picture Placeholder 2" descr="a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Programming is all about giving a computer a set of specific instructions to complete a task. This way, the computer knows exactly what to do by following the steps you laid out.</a:t>
            </a:r>
          </a:p>
          <a:p>
            <a:r>
              <a:rPr sz="1400"/>
              <a:t>Programmers use a special language that computers can understand. We call this a </a:t>
            </a:r>
            <a:r>
              <a:rPr sz="1400" b="1"/>
              <a:t>programming language</a:t>
            </a:r>
            <a:r>
              <a:rPr sz="1400"/>
              <a:t>, and it can be text-based or block-based.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Text vs. Blocks: Two Ways to Code</a:t>
            </a:r>
          </a:p>
        </p:txBody>
      </p:sp>
      <p:pic>
        <p:nvPicPr>
          <p:cNvPr id="3" name="Picture Placeholder 2" descr="b-text-programm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/>
            </a:r>
            <a:r>
              <a:rPr sz="1400" b="1"/>
              <a:t>Textual programming</a:t>
            </a:r>
            <a:r>
              <a:rPr sz="1400"/>
              <a:t> is like writing a recipe from scratch, using languages like Python, Java, or C++. It can be tricky for beginners.</a:t>
            </a:r>
          </a:p>
          <a:p>
            <a:r>
              <a:rPr sz="1400"/>
              <a:t/>
            </a:r>
            <a:r>
              <a:rPr sz="1400" b="1"/>
              <a:t>Block-based programming</a:t>
            </a:r>
            <a:r>
              <a:rPr sz="1400"/>
              <a:t>, on the other hand, is like building with LEGO® bricks. Each block is a pre-made piece of code that you can simply drag and snap together with others, no typing required.
This is exactly the kind of programming we use in Protobject!</a:t>
            </a:r>
          </a:p>
        </p:txBody>
      </p:sp>
      <p:pic>
        <p:nvPicPr>
          <p:cNvPr id="5" name="Picture Placeholder 4" descr="c-block-programming.png"/>
          <p:cNvPicPr>
            <a:picLocks noGrp="1" noChangeAspect="1"/>
          </p:cNvPicPr>
          <p:nvPr>
            <p:ph type="pic" idx="13" sz="quarter"/>
          </p:nvPr>
        </p:nvPicPr>
        <p:blipFill>
          <a:blip r:embed="rId3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Welcome to Protobject!</a:t>
            </a:r>
          </a:p>
        </p:txBody>
      </p:sp>
      <p:pic>
        <p:nvPicPr>
          <p:cNvPr id="3" name="Picture Placeholder 2" descr="d-introb-protobject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lets you program your smartphone and have it interact with the world around you.</a:t>
            </a:r>
          </a:p>
          <a:p>
            <a:r>
              <a:rPr sz="1400"/>
              <a:t>How? It's simple! You connect a device, build your code by dragging blocks into the workspace, and then activate your prototype!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Activate Your Prototype</a:t>
            </a:r>
          </a:p>
        </p:txBody>
      </p:sp>
      <p:pic>
        <p:nvPicPr>
          <p:cNvPr id="3" name="Picture Placeholder 2" descr="e-intro2b-protobject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When your code blocks are ready, you can bring your prototype to life by pressing the </a:t>
            </a:r>
            <a:r>
              <a:rPr sz="1400" b="1"/>
              <a:t>red button</a:t>
            </a:r>
            <a:r>
              <a:rPr sz="1400"/>
              <a:t>.</a:t>
            </a:r>
          </a:p>
          <a:p>
            <a:r>
              <a:rPr sz="1400"/>
              <a:t>We are ready to start experimenting! Follow the instructions below and create your very first invention.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the component Lamp.</a:t>
            </a:r>
          </a:p>
          <a:p>
            <a:r>
              <a:rPr sz="1400"/>
              <a:t>Scan the QR code with your smartphone.</a:t>
            </a:r>
          </a:p>
          <a:p>
            <a:r>
              <a:rPr sz="1400"/>
              <a:t>Remember that if you don't have a smartphone to scan the </a:t>
            </a:r>
            <a:r>
              <a:rPr sz="1400" b="1"/>
              <a:t>QR</a:t>
            </a:r>
            <a:r>
              <a:rPr sz="1400"/>
              <a:t> codes, you can press Open in this window to open the components on the same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make a lamp on our smartphone and turn it on with Protobject.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Drag the TURN ON block</a:t>
            </a:r>
          </a:p>
        </p:txBody>
      </p:sp>
      <p:pic>
        <p:nvPicPr>
          <p:cNvPr id="3" name="Picture Placeholder 2" descr="f-intro3b-protobject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Awesome! Let's power up our LED lamp!</a:t>
            </a:r>
          </a:p>
          <a:p>
            <a:r>
              <a:rPr sz="1400"/>
              <a:t>Each block represents an </a:t>
            </a:r>
            <a:r>
              <a:rPr sz="1400" b="1"/>
              <a:t>action</a:t>
            </a:r>
            <a:r>
              <a:rPr sz="1400"/>
              <a:t>. We’ll start by using just one block that will allow us to </a:t>
            </a:r>
            <a:r>
              <a:rPr sz="1400" b="1"/>
              <a:t>turn on our LED lamp</a:t>
            </a:r>
            <a:r>
              <a:rPr sz="1400"/>
              <a:t>.</a:t>
            </a:r>
          </a:p>
          <a:p>
            <a:r>
              <a:rPr sz="1400"/>
              <a:t>To do that, </a:t>
            </a:r>
            <a:r>
              <a:rPr sz="1400" b="1"/>
              <a:t>drag the TURN ON block</a:t>
            </a:r>
            <a:r>
              <a:rPr sz="1400"/>
              <a:t> to the workspace.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